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Fira Sans"/>
      <p:regular r:id="rId31"/>
      <p:bold r:id="rId32"/>
      <p:italic r:id="rId33"/>
      <p:boldItalic r:id="rId34"/>
    </p:embeddedFont>
    <p:embeddedFont>
      <p:font typeface="Quattrocento Sans"/>
      <p:regular r:id="rId35"/>
      <p:bold r:id="rId36"/>
      <p:italic r:id="rId37"/>
      <p:boldItalic r:id="rId38"/>
    </p:embeddedFont>
    <p:embeddedFont>
      <p:font typeface="Arial Black"/>
      <p:regular r:id="rId39"/>
    </p:embeddedFont>
    <p:embeddedFont>
      <p:font typeface="Fira Sans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jjb/Tg9+zw2TOjqczyFQzuv9HP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Light-regular.fntdata"/><Relationship Id="rId20" Type="http://schemas.openxmlformats.org/officeDocument/2006/relationships/slide" Target="slides/slide16.xml"/><Relationship Id="rId42" Type="http://schemas.openxmlformats.org/officeDocument/2006/relationships/font" Target="fonts/FiraSansLight-italic.fntdata"/><Relationship Id="rId41" Type="http://schemas.openxmlformats.org/officeDocument/2006/relationships/font" Target="fonts/FiraSansLight-bold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FiraSansLight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FiraSans-italic.fntdata"/><Relationship Id="rId10" Type="http://schemas.openxmlformats.org/officeDocument/2006/relationships/slide" Target="slides/slide6.xml"/><Relationship Id="rId32" Type="http://schemas.openxmlformats.org/officeDocument/2006/relationships/font" Target="fonts/FiraSans-bold.fntdata"/><Relationship Id="rId13" Type="http://schemas.openxmlformats.org/officeDocument/2006/relationships/slide" Target="slides/slide9.xml"/><Relationship Id="rId35" Type="http://schemas.openxmlformats.org/officeDocument/2006/relationships/font" Target="fonts/QuattrocentoSans-regular.fntdata"/><Relationship Id="rId12" Type="http://schemas.openxmlformats.org/officeDocument/2006/relationships/slide" Target="slides/slide8.xml"/><Relationship Id="rId34" Type="http://schemas.openxmlformats.org/officeDocument/2006/relationships/font" Target="fonts/Fira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QuattrocentoSans-italic.fntdata"/><Relationship Id="rId14" Type="http://schemas.openxmlformats.org/officeDocument/2006/relationships/slide" Target="slides/slide10.xml"/><Relationship Id="rId36" Type="http://schemas.openxmlformats.org/officeDocument/2006/relationships/font" Target="fonts/QuattrocentoSans-bold.fntdata"/><Relationship Id="rId17" Type="http://schemas.openxmlformats.org/officeDocument/2006/relationships/slide" Target="slides/slide13.xml"/><Relationship Id="rId39" Type="http://schemas.openxmlformats.org/officeDocument/2006/relationships/font" Target="fonts/ArialBlack-regular.fntdata"/><Relationship Id="rId16" Type="http://schemas.openxmlformats.org/officeDocument/2006/relationships/slide" Target="slides/slide12.xml"/><Relationship Id="rId38" Type="http://schemas.openxmlformats.org/officeDocument/2006/relationships/font" Target="fonts/Quattrocento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cf2e2b7a4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1cf2e2b7a4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f2e2b7a4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1cf2e2b7a4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cf2e2b7a4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1cf2e2b7a4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cf2e2b7a4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1cf2e2b7a4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cf2e2b7a4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1cf2e2b7a4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cf2e2b7a4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1cf2e2b7a4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cf2e2b7a4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1cf2e2b7a4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cf2e2b7a4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1cf2e2b7a4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cf2e2b7a4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1cf2e2b7a4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cf2e2b7a4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1cf2e2b7a4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{&quot;HashCode&quot;:1001518630,&quot;Placement&quot;:&quot;Footer&quot;,&quot;Top&quot;:519.343,&quot;Left&quot;:0.0,&quot;SlideWidth&quot;:960,&quot;SlideHeight&quot;:540}" id="15" name="Google Shape;15;p13"/>
          <p:cNvSpPr txBox="1"/>
          <p:nvPr/>
        </p:nvSpPr>
        <p:spPr>
          <a:xfrm>
            <a:off x="0" y="6595656"/>
            <a:ext cx="727722" cy="262344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1" Type="http://schemas.openxmlformats.org/officeDocument/2006/relationships/image" Target="../media/image2.png"/><Relationship Id="rId10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7.png"/><Relationship Id="rId8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10" Type="http://schemas.openxmlformats.org/officeDocument/2006/relationships/image" Target="../media/image34.png"/><Relationship Id="rId9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36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38.png"/><Relationship Id="rId8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44.png"/><Relationship Id="rId8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10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9817" y="-79227"/>
            <a:ext cx="12741508" cy="736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88786" y="-319376"/>
            <a:ext cx="13179446" cy="62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152" y="1063532"/>
            <a:ext cx="4264425" cy="217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49083" y="491005"/>
            <a:ext cx="999529" cy="77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9503" y="4315722"/>
            <a:ext cx="1103812" cy="32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4676" y="2569492"/>
            <a:ext cx="1024703" cy="3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-169817" y="5154020"/>
            <a:ext cx="12741508" cy="1809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27374" y="2500530"/>
            <a:ext cx="597260" cy="5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08583" y="816234"/>
            <a:ext cx="501977" cy="49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83566" y="2532032"/>
            <a:ext cx="353429" cy="34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244676" y="5340289"/>
            <a:ext cx="7436284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775CF"/>
              </a:buClr>
              <a:buSzPts val="2550"/>
              <a:buFont typeface="Roboto"/>
              <a:buNone/>
            </a:pPr>
            <a:r>
              <a:rPr b="1" i="0" lang="pt-BR" sz="2550" u="none" cap="none" strike="noStrike">
                <a:solidFill>
                  <a:srgbClr val="5775C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TDD – Test Driven Development</a:t>
            </a:r>
            <a:endParaRPr b="1" i="0" sz="2900" u="none" cap="none" strike="noStrike">
              <a:solidFill>
                <a:srgbClr val="5775C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244676" y="5956892"/>
            <a:ext cx="4405701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775CF"/>
              </a:buClr>
              <a:buSzPts val="1050"/>
              <a:buFont typeface="Calibri"/>
              <a:buNone/>
            </a:pPr>
            <a:r>
              <a:rPr b="0" i="0" lang="pt-BR" sz="1050" u="none" cap="none" strike="noStrike">
                <a:solidFill>
                  <a:srgbClr val="5775C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Squad Regulatórios</a:t>
            </a:r>
            <a:endParaRPr b="0" i="0" sz="1800" u="none" cap="none" strike="noStrike">
              <a:solidFill>
                <a:srgbClr val="57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5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0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 txBox="1"/>
          <p:nvPr/>
        </p:nvSpPr>
        <p:spPr>
          <a:xfrm>
            <a:off x="158070" y="1304354"/>
            <a:ext cx="8301991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Metodologias …</a:t>
            </a:r>
            <a:endParaRPr/>
          </a:p>
        </p:txBody>
      </p:sp>
      <p:pic>
        <p:nvPicPr>
          <p:cNvPr descr="TDD vs BDD: Learn the Key Differences With Examples | Behavior driven  development, Acceptance testing, Test driven development" id="231" name="Google Shape;231;p10"/>
          <p:cNvPicPr preferRelativeResize="0"/>
          <p:nvPr/>
        </p:nvPicPr>
        <p:blipFill rotWithShape="1">
          <a:blip r:embed="rId7">
            <a:alphaModFix/>
          </a:blip>
          <a:srcRect b="5099" l="0" r="0" t="25305"/>
          <a:stretch/>
        </p:blipFill>
        <p:spPr>
          <a:xfrm>
            <a:off x="1039665" y="2169156"/>
            <a:ext cx="9437420" cy="437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5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0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 txBox="1"/>
          <p:nvPr/>
        </p:nvSpPr>
        <p:spPr>
          <a:xfrm>
            <a:off x="158070" y="1304354"/>
            <a:ext cx="8301991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Hands On - Frontend </a:t>
            </a:r>
            <a:endParaRPr/>
          </a:p>
        </p:txBody>
      </p:sp>
      <p:pic>
        <p:nvPicPr>
          <p:cNvPr id="241" name="Google Shape;24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464866"/>
            <a:ext cx="100965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093516"/>
            <a:ext cx="11887199" cy="1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4835738"/>
            <a:ext cx="104013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11cf2e2b7a4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cf2e2b7a4_0_6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1cf2e2b7a4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1cf2e2b7a4_0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1cf2e2b7a4_0_6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Hands On …</a:t>
            </a:r>
            <a:endParaRPr/>
          </a:p>
        </p:txBody>
      </p:sp>
      <p:pic>
        <p:nvPicPr>
          <p:cNvPr id="253" name="Google Shape;253;g11cf2e2b7a4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6913" y="2208704"/>
            <a:ext cx="7598182" cy="424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5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0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 txBox="1"/>
          <p:nvPr/>
        </p:nvSpPr>
        <p:spPr>
          <a:xfrm>
            <a:off x="158070" y="1304354"/>
            <a:ext cx="8301991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Estrutura inicial</a:t>
            </a:r>
            <a:endParaRPr/>
          </a:p>
        </p:txBody>
      </p:sp>
      <p:pic>
        <p:nvPicPr>
          <p:cNvPr id="263" name="Google Shape;263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075" y="2175416"/>
            <a:ext cx="3842362" cy="424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3775" y="4252675"/>
            <a:ext cx="7848849" cy="5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2837" y="2175425"/>
            <a:ext cx="7886763" cy="191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2837" y="4914175"/>
            <a:ext cx="6248490" cy="17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1cf2e2b7a4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1cf2e2b7a4_0_18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1cf2e2b7a4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1cf2e2b7a4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1cf2e2b7a4_0_18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Primeiro teste</a:t>
            </a:r>
            <a:endParaRPr/>
          </a:p>
        </p:txBody>
      </p:sp>
      <p:pic>
        <p:nvPicPr>
          <p:cNvPr id="276" name="Google Shape;276;g11cf2e2b7a4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464754"/>
            <a:ext cx="92583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1cf2e2b7a4_0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4293554"/>
            <a:ext cx="7929798" cy="241204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1cf2e2b7a4_0_18"/>
          <p:cNvSpPr/>
          <p:nvPr/>
        </p:nvSpPr>
        <p:spPr>
          <a:xfrm>
            <a:off x="10129075" y="4141150"/>
            <a:ext cx="773694" cy="12191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11cf2e2b7a4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1cf2e2b7a4_0_26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1cf2e2b7a4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1cf2e2b7a4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1cf2e2b7a4_0_26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Ciclo do TDD</a:t>
            </a:r>
            <a:endParaRPr/>
          </a:p>
        </p:txBody>
      </p:sp>
      <p:pic>
        <p:nvPicPr>
          <p:cNvPr id="288" name="Google Shape;288;g11cf2e2b7a4_0_26"/>
          <p:cNvPicPr preferRelativeResize="0"/>
          <p:nvPr/>
        </p:nvPicPr>
        <p:blipFill rotWithShape="1">
          <a:blip r:embed="rId7">
            <a:alphaModFix/>
          </a:blip>
          <a:srcRect b="0" l="30318" r="0" t="0"/>
          <a:stretch/>
        </p:blipFill>
        <p:spPr>
          <a:xfrm>
            <a:off x="3930000" y="2186425"/>
            <a:ext cx="4297375" cy="4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1cf2e2b7a4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1cf2e2b7a4_0_34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1cf2e2b7a4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1cf2e2b7a4_0_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1cf2e2b7a4_0_34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Teste de interface</a:t>
            </a:r>
            <a:endParaRPr/>
          </a:p>
        </p:txBody>
      </p:sp>
      <p:pic>
        <p:nvPicPr>
          <p:cNvPr id="298" name="Google Shape;298;g11cf2e2b7a4_0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063954"/>
            <a:ext cx="11887196" cy="293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1cf2e2b7a4_0_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5466336"/>
            <a:ext cx="97536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11cf2e2b7a4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1cf2e2b7a4_0_42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1cf2e2b7a4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1cf2e2b7a4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1cf2e2b7a4_0_42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Hands On - Backend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09" name="Google Shape;309;g11cf2e2b7a4_0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464754"/>
            <a:ext cx="11887200" cy="1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1cf2e2b7a4_0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681679"/>
            <a:ext cx="5525438" cy="302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1cf2e2b7a4_0_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0238" y="3681679"/>
            <a:ext cx="2908022" cy="3023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11cf2e2b7a4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1cf2e2b7a4_0_63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1cf2e2b7a4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1cf2e2b7a4_0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1cf2e2b7a4_0_63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Estrutura dos testes</a:t>
            </a:r>
            <a:endParaRPr/>
          </a:p>
        </p:txBody>
      </p:sp>
      <p:pic>
        <p:nvPicPr>
          <p:cNvPr id="321" name="Google Shape;321;g11cf2e2b7a4_0_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000" y="2175304"/>
            <a:ext cx="6768502" cy="424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1cf2e2b7a4_0_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7377" y="2175304"/>
            <a:ext cx="4537409" cy="424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11cf2e2b7a4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1cf2e2b7a4_0_71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1cf2e2b7a4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1cf2e2b7a4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1cf2e2b7a4_0_71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Implementação nova</a:t>
            </a:r>
            <a:endParaRPr/>
          </a:p>
        </p:txBody>
      </p:sp>
      <p:sp>
        <p:nvSpPr>
          <p:cNvPr id="332" name="Google Shape;332;g11cf2e2b7a4_0_71"/>
          <p:cNvSpPr/>
          <p:nvPr/>
        </p:nvSpPr>
        <p:spPr>
          <a:xfrm>
            <a:off x="5699625" y="3208775"/>
            <a:ext cx="773694" cy="12191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5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0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158070" y="1304354"/>
            <a:ext cx="8301991" cy="586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Tópicos</a:t>
            </a:r>
            <a:endParaRPr b="1" sz="3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0691004" y="6464060"/>
            <a:ext cx="1506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2/10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 flipH="1">
            <a:off x="309991" y="2587735"/>
            <a:ext cx="11084840" cy="3304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pt-BR" sz="2000">
                <a:solidFill>
                  <a:srgbClr val="5775CF"/>
                </a:solidFill>
                <a:latin typeface="Calibri"/>
                <a:ea typeface="Calibri"/>
                <a:cs typeface="Calibri"/>
                <a:sym typeface="Calibri"/>
              </a:rPr>
              <a:t>Contextualização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pt-BR" sz="2000">
                <a:solidFill>
                  <a:srgbClr val="5775CF"/>
                </a:solidFill>
                <a:latin typeface="Calibri"/>
                <a:ea typeface="Calibri"/>
                <a:cs typeface="Calibri"/>
                <a:sym typeface="Calibri"/>
              </a:rPr>
              <a:t>Problemas na ausência de Testes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pt-BR" sz="2000">
                <a:solidFill>
                  <a:srgbClr val="5775CF"/>
                </a:solidFill>
                <a:latin typeface="Calibri"/>
                <a:ea typeface="Calibri"/>
                <a:cs typeface="Calibri"/>
                <a:sym typeface="Calibri"/>
              </a:rPr>
              <a:t>Cenário ideal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pt-BR" sz="2000">
                <a:solidFill>
                  <a:srgbClr val="5775CF"/>
                </a:solidFill>
                <a:latin typeface="Calibri"/>
                <a:ea typeface="Calibri"/>
                <a:cs typeface="Calibri"/>
                <a:sym typeface="Calibri"/>
              </a:rPr>
              <a:t>Tipos de Testes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pt-BR" sz="2000">
                <a:solidFill>
                  <a:srgbClr val="5775CF"/>
                </a:solidFill>
                <a:latin typeface="Calibri"/>
                <a:ea typeface="Calibri"/>
                <a:cs typeface="Calibri"/>
                <a:sym typeface="Calibri"/>
              </a:rPr>
              <a:t>Ferramentas de Testes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pt-BR" sz="2000">
                <a:solidFill>
                  <a:srgbClr val="5775CF"/>
                </a:solidFill>
                <a:latin typeface="Calibri"/>
                <a:ea typeface="Calibri"/>
                <a:cs typeface="Calibri"/>
                <a:sym typeface="Calibri"/>
              </a:rPr>
              <a:t>Metodologias (TDD, BDD e ATDD)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pt-BR" sz="2000">
                <a:solidFill>
                  <a:srgbClr val="5775CF"/>
                </a:solidFill>
                <a:latin typeface="Calibri"/>
                <a:ea typeface="Calibri"/>
                <a:cs typeface="Calibri"/>
                <a:sym typeface="Calibri"/>
              </a:rPr>
              <a:t>Hands on – TDD no frontend</a:t>
            </a:r>
            <a:endParaRPr sz="2000">
              <a:solidFill>
                <a:srgbClr val="5775C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pt-BR" sz="2000">
                <a:solidFill>
                  <a:srgbClr val="5775CF"/>
                </a:solidFill>
                <a:latin typeface="Calibri"/>
                <a:ea typeface="Calibri"/>
                <a:cs typeface="Calibri"/>
                <a:sym typeface="Calibri"/>
              </a:rPr>
              <a:t>Hands on – TDD no backend</a:t>
            </a:r>
            <a:endParaRPr sz="2000">
              <a:solidFill>
                <a:srgbClr val="5775C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5775C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11cf2e2b7a4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1cf2e2b7a4_0_79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1cf2e2b7a4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1cf2e2b7a4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1cf2e2b7a4_0_79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Título …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1cf2e2b7a4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1cf2e2b7a4_0_87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1cf2e2b7a4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1cf2e2b7a4_0_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1cf2e2b7a4_0_87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Título …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1cf2e2b7a4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6" cy="19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1cf2e2b7a4_0_95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2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1cf2e2b7a4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1cf2e2b7a4_0_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1cf2e2b7a4_0_95"/>
          <p:cNvSpPr txBox="1"/>
          <p:nvPr/>
        </p:nvSpPr>
        <p:spPr>
          <a:xfrm>
            <a:off x="158070" y="1304354"/>
            <a:ext cx="8301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Título 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3"/>
          <p:cNvGrpSpPr/>
          <p:nvPr/>
        </p:nvGrpSpPr>
        <p:grpSpPr>
          <a:xfrm>
            <a:off x="136306" y="5911059"/>
            <a:ext cx="8001900" cy="91800"/>
            <a:chOff x="0" y="5058600"/>
            <a:chExt cx="8001900" cy="91800"/>
          </a:xfrm>
        </p:grpSpPr>
        <p:sp>
          <p:nvSpPr>
            <p:cNvPr id="120" name="Google Shape;120;p3"/>
            <p:cNvSpPr/>
            <p:nvPr/>
          </p:nvSpPr>
          <p:spPr>
            <a:xfrm>
              <a:off x="0" y="5058600"/>
              <a:ext cx="4655400" cy="91800"/>
            </a:xfrm>
            <a:prstGeom prst="rect">
              <a:avLst/>
            </a:prstGeom>
            <a:solidFill>
              <a:srgbClr val="5775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655400" y="5058600"/>
              <a:ext cx="3346500" cy="91800"/>
            </a:xfrm>
            <a:prstGeom prst="rect">
              <a:avLst/>
            </a:prstGeom>
            <a:solidFill>
              <a:srgbClr val="5DC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991" y="335619"/>
            <a:ext cx="1024703" cy="3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1665" y="263547"/>
            <a:ext cx="647158" cy="6440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5477" y="-143040"/>
            <a:ext cx="1457268" cy="1457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 flipH="1">
            <a:off x="5936566" y="907642"/>
            <a:ext cx="6255434" cy="5961797"/>
            <a:chOff x="0" y="2"/>
            <a:chExt cx="7315199" cy="6857999"/>
          </a:xfrm>
        </p:grpSpPr>
        <p:sp>
          <p:nvSpPr>
            <p:cNvPr id="126" name="Google Shape;126;p3"/>
            <p:cNvSpPr/>
            <p:nvPr/>
          </p:nvSpPr>
          <p:spPr>
            <a:xfrm>
              <a:off x="1250208" y="2963118"/>
              <a:ext cx="2177231" cy="2177231"/>
            </a:xfrm>
            <a:prstGeom prst="ellipse">
              <a:avLst/>
            </a:prstGeom>
            <a:solidFill>
              <a:srgbClr val="18E0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120587" y="1605639"/>
              <a:ext cx="3194612" cy="3194612"/>
            </a:xfrm>
            <a:prstGeom prst="ellipse">
              <a:avLst/>
            </a:prstGeom>
            <a:solidFill>
              <a:srgbClr val="5C73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" name="Google Shape;128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2"/>
              <a:ext cx="6854878" cy="6857999"/>
            </a:xfrm>
            <a:custGeom>
              <a:rect b="b" l="l" r="r" t="t"/>
              <a:pathLst>
                <a:path extrusionOk="0" h="6857999" w="6854878">
                  <a:moveTo>
                    <a:pt x="570271" y="0"/>
                  </a:moveTo>
                  <a:cubicBezTo>
                    <a:pt x="4041164" y="0"/>
                    <a:pt x="6854878" y="2804169"/>
                    <a:pt x="6854878" y="6263289"/>
                  </a:cubicBezTo>
                  <a:cubicBezTo>
                    <a:pt x="6854878" y="6371386"/>
                    <a:pt x="6852130" y="6478844"/>
                    <a:pt x="6846701" y="6585596"/>
                  </a:cubicBezTo>
                  <a:lnTo>
                    <a:pt x="6825916" y="6857999"/>
                  </a:lnTo>
                  <a:lnTo>
                    <a:pt x="3654314" y="6857999"/>
                  </a:lnTo>
                  <a:lnTo>
                    <a:pt x="3696353" y="6583481"/>
                  </a:lnTo>
                  <a:cubicBezTo>
                    <a:pt x="3707081" y="6478204"/>
                    <a:pt x="3712576" y="6371386"/>
                    <a:pt x="3712576" y="6263289"/>
                  </a:cubicBezTo>
                  <a:cubicBezTo>
                    <a:pt x="3712576" y="4533728"/>
                    <a:pt x="2305719" y="3131644"/>
                    <a:pt x="570272" y="3131644"/>
                  </a:cubicBezTo>
                  <a:cubicBezTo>
                    <a:pt x="407574" y="3131644"/>
                    <a:pt x="247764" y="3143966"/>
                    <a:pt x="91730" y="3167727"/>
                  </a:cubicBezTo>
                  <a:lnTo>
                    <a:pt x="0" y="3184053"/>
                  </a:lnTo>
                  <a:lnTo>
                    <a:pt x="0" y="26859"/>
                  </a:lnTo>
                  <a:lnTo>
                    <a:pt x="246866" y="8150"/>
                  </a:lnTo>
                  <a:cubicBezTo>
                    <a:pt x="353982" y="2739"/>
                    <a:pt x="461805" y="0"/>
                    <a:pt x="570271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29" name="Google Shape;129;p3"/>
          <p:cNvSpPr/>
          <p:nvPr/>
        </p:nvSpPr>
        <p:spPr>
          <a:xfrm flipH="1">
            <a:off x="309991" y="2587735"/>
            <a:ext cx="5033844" cy="3996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5775CF"/>
                </a:solidFill>
                <a:latin typeface="Fira Sans"/>
                <a:ea typeface="Fira Sans"/>
                <a:cs typeface="Fira Sans"/>
                <a:sym typeface="Fira Sans"/>
              </a:rPr>
              <a:t>Os </a:t>
            </a:r>
            <a:r>
              <a:rPr b="1" lang="pt-BR" sz="2600">
                <a:solidFill>
                  <a:srgbClr val="5DCB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softwares</a:t>
            </a:r>
            <a:r>
              <a:rPr lang="pt-BR" sz="2600">
                <a:solidFill>
                  <a:srgbClr val="5775CF"/>
                </a:solidFill>
                <a:latin typeface="Fira Sans"/>
                <a:ea typeface="Fira Sans"/>
                <a:cs typeface="Fira Sans"/>
                <a:sym typeface="Fira Sans"/>
              </a:rPr>
              <a:t> estão sujeitos a constantes </a:t>
            </a:r>
            <a:r>
              <a:rPr b="1" lang="pt-BR" sz="2600">
                <a:solidFill>
                  <a:srgbClr val="5DCB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mudanças</a:t>
            </a:r>
            <a:r>
              <a:rPr lang="pt-BR" sz="2600">
                <a:solidFill>
                  <a:srgbClr val="5775CF"/>
                </a:solidFill>
                <a:latin typeface="Fira Sans"/>
                <a:ea typeface="Fira Sans"/>
                <a:cs typeface="Fira Sans"/>
                <a:sym typeface="Fira Sans"/>
              </a:rPr>
              <a:t> e com isso susceptíveis a </a:t>
            </a:r>
            <a:r>
              <a:rPr b="1" lang="pt-BR" sz="2600">
                <a:solidFill>
                  <a:srgbClr val="5DCB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falhas</a:t>
            </a:r>
            <a:r>
              <a:rPr lang="pt-BR" sz="2600">
                <a:solidFill>
                  <a:srgbClr val="5775CF"/>
                </a:solidFill>
                <a:latin typeface="Fira Sans"/>
                <a:ea typeface="Fira Sans"/>
                <a:cs typeface="Fira Sans"/>
                <a:sym typeface="Fira Sans"/>
              </a:rPr>
              <a:t> e </a:t>
            </a:r>
            <a:r>
              <a:rPr b="1" lang="pt-BR" sz="2600">
                <a:solidFill>
                  <a:srgbClr val="5DCB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bugs</a:t>
            </a:r>
            <a:r>
              <a:rPr lang="pt-BR" sz="2600">
                <a:solidFill>
                  <a:srgbClr val="5775C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5775C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5775CF"/>
                </a:solidFill>
                <a:latin typeface="Fira Sans"/>
                <a:ea typeface="Fira Sans"/>
                <a:cs typeface="Fira Sans"/>
                <a:sym typeface="Fira Sans"/>
              </a:rPr>
              <a:t>Será que podemos </a:t>
            </a:r>
            <a:r>
              <a:rPr b="1" lang="pt-BR" sz="2600">
                <a:solidFill>
                  <a:srgbClr val="5DCB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reduzir</a:t>
            </a:r>
            <a:r>
              <a:rPr lang="pt-BR" sz="2600">
                <a:solidFill>
                  <a:srgbClr val="5775CF"/>
                </a:solidFill>
                <a:latin typeface="Fira Sans"/>
                <a:ea typeface="Fira Sans"/>
                <a:cs typeface="Fira Sans"/>
                <a:sym typeface="Fira Sans"/>
              </a:rPr>
              <a:t> os </a:t>
            </a:r>
            <a:r>
              <a:rPr b="1" lang="pt-BR" sz="2600">
                <a:solidFill>
                  <a:srgbClr val="5DCB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riscos</a:t>
            </a:r>
            <a:r>
              <a:rPr lang="pt-BR" sz="2600">
                <a:solidFill>
                  <a:srgbClr val="5775CF"/>
                </a:solidFill>
                <a:latin typeface="Fira Sans"/>
                <a:ea typeface="Fira Sans"/>
                <a:cs typeface="Fira Sans"/>
                <a:sym typeface="Fira Sans"/>
              </a:rPr>
              <a:t> melhorando a </a:t>
            </a:r>
            <a:r>
              <a:rPr b="1" lang="pt-BR" sz="2600">
                <a:solidFill>
                  <a:srgbClr val="5DCB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qualidade</a:t>
            </a:r>
            <a:r>
              <a:rPr lang="pt-BR" sz="2600">
                <a:solidFill>
                  <a:srgbClr val="5775CF"/>
                </a:solidFill>
                <a:latin typeface="Fira Sans"/>
                <a:ea typeface="Fira Sans"/>
                <a:cs typeface="Fira Sans"/>
                <a:sym typeface="Fira Sans"/>
              </a:rPr>
              <a:t> da aplicação baseada no </a:t>
            </a:r>
            <a:r>
              <a:rPr b="1" lang="pt-BR" sz="2600">
                <a:solidFill>
                  <a:srgbClr val="5DCB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código?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646797" y="273685"/>
            <a:ext cx="6980919" cy="10582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75CF"/>
              </a:buClr>
              <a:buSzPts val="6000"/>
              <a:buFont typeface="Calibri"/>
              <a:buNone/>
            </a:pPr>
            <a:r>
              <a:rPr lang="pt-BR" sz="6000">
                <a:solidFill>
                  <a:srgbClr val="5775CF"/>
                </a:solidFill>
                <a:latin typeface="Calibri"/>
                <a:ea typeface="Calibri"/>
                <a:cs typeface="Calibri"/>
                <a:sym typeface="Calibri"/>
              </a:rPr>
              <a:t>Contextualização</a:t>
            </a:r>
            <a:endParaRPr sz="6000">
              <a:solidFill>
                <a:srgbClr val="57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0" y="6584315"/>
            <a:ext cx="855406" cy="2851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0691004" y="6464060"/>
            <a:ext cx="1506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1/10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7319" y="-21605"/>
            <a:ext cx="8454682" cy="68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562709" y="1149532"/>
            <a:ext cx="5299874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775CF"/>
              </a:buClr>
              <a:buSzPts val="2550"/>
              <a:buFont typeface="Roboto"/>
              <a:buNone/>
            </a:pPr>
            <a:r>
              <a:rPr b="1" lang="pt-BR" sz="2550">
                <a:solidFill>
                  <a:srgbClr val="5775C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Problemas na ausência de Testes</a:t>
            </a:r>
            <a:endParaRPr b="1" sz="2900">
              <a:solidFill>
                <a:srgbClr val="5775C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562709" y="1782930"/>
            <a:ext cx="3765263" cy="1015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775C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 ausência de </a:t>
            </a:r>
            <a:r>
              <a:rPr b="1" lang="pt-BR" sz="1800">
                <a:solidFill>
                  <a:srgbClr val="5775C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testes</a:t>
            </a:r>
            <a:r>
              <a:rPr lang="pt-BR" sz="1800">
                <a:solidFill>
                  <a:srgbClr val="5775C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existem diversos </a:t>
            </a:r>
            <a:r>
              <a:rPr b="1" lang="pt-BR" sz="1800">
                <a:solidFill>
                  <a:srgbClr val="5775C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pt-BR" sz="1800">
                <a:solidFill>
                  <a:srgbClr val="5775C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que podem vir a ocorrer em um </a:t>
            </a:r>
            <a:r>
              <a:rPr b="1" lang="pt-BR" sz="1800">
                <a:solidFill>
                  <a:srgbClr val="5775C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pt-BR" sz="1800">
                <a:solidFill>
                  <a:srgbClr val="5775C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3600">
              <a:solidFill>
                <a:srgbClr val="57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4"/>
          <p:cNvGrpSpPr/>
          <p:nvPr/>
        </p:nvGrpSpPr>
        <p:grpSpPr>
          <a:xfrm>
            <a:off x="4913558" y="1297734"/>
            <a:ext cx="7278442" cy="4429838"/>
            <a:chOff x="2656988" y="724029"/>
            <a:chExt cx="5953058" cy="3623179"/>
          </a:xfrm>
        </p:grpSpPr>
        <p:grpSp>
          <p:nvGrpSpPr>
            <p:cNvPr id="142" name="Google Shape;142;p4"/>
            <p:cNvGrpSpPr/>
            <p:nvPr/>
          </p:nvGrpSpPr>
          <p:grpSpPr>
            <a:xfrm>
              <a:off x="3226890" y="797306"/>
              <a:ext cx="2119330" cy="1735373"/>
              <a:chOff x="2541252" y="1734021"/>
              <a:chExt cx="2448677" cy="2005054"/>
            </a:xfrm>
          </p:grpSpPr>
          <p:sp>
            <p:nvSpPr>
              <p:cNvPr id="143" name="Google Shape;143;p4"/>
              <p:cNvSpPr txBox="1"/>
              <p:nvPr/>
            </p:nvSpPr>
            <p:spPr>
              <a:xfrm>
                <a:off x="2541252" y="2750210"/>
                <a:ext cx="2448677" cy="988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Novas</a:t>
                </a:r>
                <a:r>
                  <a:rPr lang="pt-BR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implementações afetando </a:t>
                </a:r>
                <a:r>
                  <a:rPr lang="pt-BR" sz="14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antigas</a:t>
                </a:r>
                <a:r>
                  <a:rPr lang="pt-BR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implementações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3191263" y="1734021"/>
                <a:ext cx="1031400" cy="103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4"/>
            <p:cNvGrpSpPr/>
            <p:nvPr/>
          </p:nvGrpSpPr>
          <p:grpSpPr>
            <a:xfrm>
              <a:off x="6594502" y="724029"/>
              <a:ext cx="2015544" cy="1572326"/>
              <a:chOff x="4079140" y="1617238"/>
              <a:chExt cx="2328762" cy="1816671"/>
            </a:xfrm>
          </p:grpSpPr>
          <p:sp>
            <p:nvSpPr>
              <p:cNvPr id="146" name="Google Shape;146;p4"/>
              <p:cNvSpPr txBox="1"/>
              <p:nvPr/>
            </p:nvSpPr>
            <p:spPr>
              <a:xfrm>
                <a:off x="4079140" y="2648639"/>
                <a:ext cx="2328762" cy="7852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Falta de </a:t>
                </a:r>
                <a:r>
                  <a:rPr lang="pt-BR" sz="14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cobertura</a:t>
                </a:r>
                <a:r>
                  <a:rPr lang="pt-BR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de testes não permitem subidas para </a:t>
                </a:r>
                <a:r>
                  <a:rPr lang="pt-BR" sz="1400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produção</a:t>
                </a:r>
                <a:endParaRPr sz="18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4715459" y="1617238"/>
                <a:ext cx="1031400" cy="103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>
              <a:off x="2656988" y="2588552"/>
              <a:ext cx="2260179" cy="1276122"/>
              <a:chOff x="1882786" y="911299"/>
              <a:chExt cx="2611415" cy="1474433"/>
            </a:xfrm>
          </p:grpSpPr>
          <p:sp>
            <p:nvSpPr>
              <p:cNvPr id="149" name="Google Shape;149;p4"/>
              <p:cNvSpPr txBox="1"/>
              <p:nvPr/>
            </p:nvSpPr>
            <p:spPr>
              <a:xfrm>
                <a:off x="1882786" y="2007655"/>
                <a:ext cx="2611415" cy="3780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...</a:t>
                </a: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2672794" y="911299"/>
                <a:ext cx="1031400" cy="103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4"/>
            <p:cNvGrpSpPr/>
            <p:nvPr/>
          </p:nvGrpSpPr>
          <p:grpSpPr>
            <a:xfrm>
              <a:off x="5668388" y="3130744"/>
              <a:ext cx="2674881" cy="1216464"/>
              <a:chOff x="3009107" y="1505629"/>
              <a:chExt cx="3090561" cy="1405505"/>
            </a:xfrm>
          </p:grpSpPr>
          <p:sp>
            <p:nvSpPr>
              <p:cNvPr id="152" name="Google Shape;152;p4"/>
              <p:cNvSpPr txBox="1"/>
              <p:nvPr/>
            </p:nvSpPr>
            <p:spPr>
              <a:xfrm>
                <a:off x="3009107" y="2533057"/>
                <a:ext cx="3090561" cy="3780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r>
                  <a:rPr lang="pt-BR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...</a:t>
                </a: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3770905" y="1505629"/>
                <a:ext cx="1031400" cy="103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4" name="Google Shape;15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5670" y="491006"/>
            <a:ext cx="1290559" cy="6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48724" y="491005"/>
            <a:ext cx="799888" cy="62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227" y="678298"/>
            <a:ext cx="842693" cy="24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52973" y="5727342"/>
            <a:ext cx="1024703" cy="3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8">
            <a:alphaModFix/>
          </a:blip>
          <a:srcRect b="38996" l="35419" r="35424" t="43274"/>
          <a:stretch/>
        </p:blipFill>
        <p:spPr>
          <a:xfrm>
            <a:off x="0" y="5743153"/>
            <a:ext cx="1992001" cy="122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9">
            <a:alphaModFix/>
          </a:blip>
          <a:srcRect b="38996" l="35419" r="35424" t="43274"/>
          <a:stretch/>
        </p:blipFill>
        <p:spPr>
          <a:xfrm>
            <a:off x="4703967" y="-21605"/>
            <a:ext cx="1992001" cy="122910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/>
          <p:nvPr/>
        </p:nvSpPr>
        <p:spPr>
          <a:xfrm>
            <a:off x="10578168" y="1514446"/>
            <a:ext cx="688493" cy="688772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18E09C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7497590" y="2678685"/>
            <a:ext cx="2464284" cy="1704407"/>
            <a:chOff x="7718816" y="2322266"/>
            <a:chExt cx="2464284" cy="1704407"/>
          </a:xfrm>
        </p:grpSpPr>
        <p:sp>
          <p:nvSpPr>
            <p:cNvPr id="162" name="Google Shape;162;p4"/>
            <p:cNvSpPr txBox="1"/>
            <p:nvPr/>
          </p:nvSpPr>
          <p:spPr>
            <a:xfrm>
              <a:off x="7718816" y="3411150"/>
              <a:ext cx="2464284" cy="615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 </a:t>
              </a:r>
              <a:r>
                <a:rPr lang="pt-BR" sz="14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custo</a:t>
              </a: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para resolver um problema em </a:t>
              </a:r>
              <a:r>
                <a:rPr lang="pt-BR" sz="14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produção</a:t>
              </a: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418688" y="2322266"/>
              <a:ext cx="1091422" cy="10914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Dólar com preenchimento sólido" id="164" name="Google Shape;164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507627" y="240971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4"/>
          <p:cNvSpPr/>
          <p:nvPr/>
        </p:nvSpPr>
        <p:spPr>
          <a:xfrm>
            <a:off x="0" y="6584315"/>
            <a:ext cx="855406" cy="2851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5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0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/>
          <p:nvPr/>
        </p:nvSpPr>
        <p:spPr>
          <a:xfrm>
            <a:off x="158070" y="1304354"/>
            <a:ext cx="8301991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Resolvendo a situação …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10691004" y="6464060"/>
            <a:ext cx="1506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2/10</a:t>
            </a:r>
            <a:endParaRPr/>
          </a:p>
        </p:txBody>
      </p:sp>
      <p:pic>
        <p:nvPicPr>
          <p:cNvPr descr="Software Development Life Cycle (SDLC) - Big water Consulting" id="176" name="Google Shape;17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1940" y="2011166"/>
            <a:ext cx="4728122" cy="472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5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0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158070" y="1304354"/>
            <a:ext cx="8301991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Ferramentas …</a:t>
            </a:r>
            <a:endParaRPr/>
          </a:p>
        </p:txBody>
      </p:sp>
      <p:sp>
        <p:nvSpPr>
          <p:cNvPr id="186" name="Google Shape;186;p6"/>
          <p:cNvSpPr txBox="1"/>
          <p:nvPr/>
        </p:nvSpPr>
        <p:spPr>
          <a:xfrm>
            <a:off x="10691004" y="6464060"/>
            <a:ext cx="1506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2/10</a:t>
            </a:r>
            <a:endParaRPr/>
          </a:p>
        </p:txBody>
      </p:sp>
      <p:pic>
        <p:nvPicPr>
          <p:cNvPr descr="Testes automatizados: como garantir a qualidade do software" id="187" name="Google Shape;18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2957" y="2312466"/>
            <a:ext cx="6626086" cy="42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5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0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 txBox="1"/>
          <p:nvPr/>
        </p:nvSpPr>
        <p:spPr>
          <a:xfrm>
            <a:off x="158070" y="1304354"/>
            <a:ext cx="8301991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Tipos …</a:t>
            </a:r>
            <a:endParaRPr/>
          </a:p>
        </p:txBody>
      </p:sp>
      <p:sp>
        <p:nvSpPr>
          <p:cNvPr id="197" name="Google Shape;197;p7"/>
          <p:cNvSpPr txBox="1"/>
          <p:nvPr/>
        </p:nvSpPr>
        <p:spPr>
          <a:xfrm>
            <a:off x="10691004" y="6464060"/>
            <a:ext cx="1506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2/10</a:t>
            </a:r>
            <a:endParaRPr/>
          </a:p>
        </p:txBody>
      </p:sp>
      <p:pic>
        <p:nvPicPr>
          <p:cNvPr descr="Que tipo de teste escrever para reduzir o custo total de um projeto de  software - EximiaCo" id="198" name="Google Shape;19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98623" y="1969568"/>
            <a:ext cx="6393168" cy="477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5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0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/>
          <p:nvPr/>
        </p:nvSpPr>
        <p:spPr>
          <a:xfrm>
            <a:off x="158070" y="1304354"/>
            <a:ext cx="8301991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Tipos …</a:t>
            </a:r>
            <a:endParaRPr/>
          </a:p>
        </p:txBody>
      </p:sp>
      <p:sp>
        <p:nvSpPr>
          <p:cNvPr id="208" name="Google Shape;208;p8"/>
          <p:cNvSpPr txBox="1"/>
          <p:nvPr/>
        </p:nvSpPr>
        <p:spPr>
          <a:xfrm>
            <a:off x="10691004" y="6464060"/>
            <a:ext cx="1506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2/10</a:t>
            </a:r>
            <a:endParaRPr/>
          </a:p>
        </p:txBody>
      </p:sp>
      <p:pic>
        <p:nvPicPr>
          <p:cNvPr descr="Ícone Ajustado Com Tipos De Testes Do Software, ícones Lineares, Vetor  Ilustração do Vetor - Ilustração de jogo, linear: 134335094" id="209" name="Google Shape;20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1355" y="2190620"/>
            <a:ext cx="4249292" cy="424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6" y="-7167"/>
            <a:ext cx="12201525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 b="71740" l="0" r="0" t="0"/>
          <a:stretch/>
        </p:blipFill>
        <p:spPr>
          <a:xfrm>
            <a:off x="-9526" y="-11249"/>
            <a:ext cx="12192000" cy="1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2471" y="491006"/>
            <a:ext cx="1213758" cy="6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455" y="740842"/>
            <a:ext cx="752287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/>
          <p:nvPr/>
        </p:nvSpPr>
        <p:spPr>
          <a:xfrm>
            <a:off x="158070" y="1304354"/>
            <a:ext cx="8301991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Testes …</a:t>
            </a:r>
            <a:endParaRPr/>
          </a:p>
        </p:txBody>
      </p:sp>
      <p:sp>
        <p:nvSpPr>
          <p:cNvPr id="219" name="Google Shape;219;p9"/>
          <p:cNvSpPr txBox="1"/>
          <p:nvPr/>
        </p:nvSpPr>
        <p:spPr>
          <a:xfrm>
            <a:off x="10691004" y="6464060"/>
            <a:ext cx="1506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2/10</a:t>
            </a:r>
            <a:endParaRPr/>
          </a:p>
        </p:txBody>
      </p:sp>
      <p:pic>
        <p:nvPicPr>
          <p:cNvPr id="220" name="Google Shape;22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8557" y="1987985"/>
            <a:ext cx="8454886" cy="472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/>
          <p:nvPr/>
        </p:nvSpPr>
        <p:spPr>
          <a:xfrm>
            <a:off x="5176911" y="3967089"/>
            <a:ext cx="1350498" cy="5784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Azul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2021-09-28T12:01:42Z</dcterms:created>
  <dc:creator>Usuario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0x0101002F9A7882A326D94A8A8006FD52F4185F</vt:lpwstr>
  </property>
  <property fmtid="{D5CDD505-2E9C-101B-9397-08002B2CF9AE}" pid="3" name="MSIP_Label_e8a63464-1d59-4c4f-b7f6-a5cec5bffaeb_Enabled">
    <vt:lpwstr>true</vt:lpwstr>
  </property>
  <property fmtid="{D5CDD505-2E9C-101B-9397-08002B2CF9AE}" pid="4" name="MSIP_Label_e8a63464-1d59-4c4f-b7f6-a5cec5bffaeb_SetDate">
    <vt:lpwstr>2022-05-14T12:30:33Z</vt:lpwstr>
  </property>
  <property fmtid="{D5CDD505-2E9C-101B-9397-08002B2CF9AE}" pid="5" name="MSIP_Label_e8a63464-1d59-4c4f-b7f6-a5cec5bffaeb_Method">
    <vt:lpwstr>Privileged</vt:lpwstr>
  </property>
  <property fmtid="{D5CDD505-2E9C-101B-9397-08002B2CF9AE}" pid="6" name="MSIP_Label_e8a63464-1d59-4c4f-b7f6-a5cec5bffaeb_Name">
    <vt:lpwstr>e8a63464-1d59-4c4f-b7f6-a5cec5bffaeb</vt:lpwstr>
  </property>
  <property fmtid="{D5CDD505-2E9C-101B-9397-08002B2CF9AE}" pid="7" name="MSIP_Label_e8a63464-1d59-4c4f-b7f6-a5cec5bffaeb_SiteId">
    <vt:lpwstr>ce047754-5e4b-4c19-847a-3c612155b684</vt:lpwstr>
  </property>
  <property fmtid="{D5CDD505-2E9C-101B-9397-08002B2CF9AE}" pid="8" name="MSIP_Label_e8a63464-1d59-4c4f-b7f6-a5cec5bffaeb_ActionId">
    <vt:lpwstr>70bbe234-b689-4042-81de-322c588ed972</vt:lpwstr>
  </property>
  <property fmtid="{D5CDD505-2E9C-101B-9397-08002B2CF9AE}" pid="9" name="MSIP_Label_e8a63464-1d59-4c4f-b7f6-a5cec5bffaeb_ContentBits">
    <vt:lpwstr>2</vt:lpwstr>
  </property>
</Properties>
</file>